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5" r:id="rId48"/>
    <p:sldId id="303" r:id="rId4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1763" autoAdjust="0"/>
  </p:normalViewPr>
  <p:slideViewPr>
    <p:cSldViewPr snapToGrid="0" snapToObjects="1">
      <p:cViewPr>
        <p:scale>
          <a:sx n="72" d="100"/>
          <a:sy n="72" d="100"/>
        </p:scale>
        <p:origin x="-1448" y="-21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262458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2578099" y="2447924"/>
            <a:ext cx="7848602" cy="2476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2578099" y="4991100"/>
            <a:ext cx="7848602" cy="847725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  <a:lvl2pPr defTabSz="584200"/>
            <a:lvl3pPr defTabSz="584200"/>
            <a:lvl4pPr defTabSz="584200"/>
            <a:lvl5pPr defTabSz="5842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578099" y="5991225"/>
            <a:ext cx="7848602" cy="406400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defTabSz="584200">
              <a:defRPr sz="2200"/>
            </a:lvl1pPr>
          </a:lstStyle>
          <a:p>
            <a:r>
              <a:t>-Gilles Allain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578099" y="4365625"/>
            <a:ext cx="7848602" cy="622301"/>
          </a:xfrm>
          <a:prstGeom prst="rect">
            <a:avLst/>
          </a:prstGeom>
        </p:spPr>
        <p:txBody>
          <a:bodyPr lIns="38100" tIns="38100" rIns="38100" bIns="38100" anchor="ctr">
            <a:spAutoFit/>
          </a:bodyPr>
          <a:lstStyle>
            <a:lvl1pPr defTabSz="584200">
              <a:defRPr sz="3600"/>
            </a:lvl1pPr>
          </a:lstStyle>
          <a:p>
            <a:r>
              <a:t>« Saisissez une citation ici. »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625599" y="1219199"/>
            <a:ext cx="9753602" cy="7315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900853" y="1727199"/>
            <a:ext cx="11203094" cy="1219201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idx="1"/>
          </p:nvPr>
        </p:nvSpPr>
        <p:spPr>
          <a:xfrm>
            <a:off x="900853" y="2946399"/>
            <a:ext cx="11203094" cy="4910668"/>
          </a:xfrm>
          <a:prstGeom prst="rect">
            <a:avLst/>
          </a:prstGeom>
        </p:spPr>
        <p:txBody>
          <a:bodyPr anchor="ctr"/>
          <a:lstStyle>
            <a:lvl1pPr marL="439615" indent="-439615" algn="l">
              <a:spcBef>
                <a:spcPts val="4100"/>
              </a:spcBef>
              <a:buSzPct val="75000"/>
              <a:buChar char="•"/>
              <a:defRPr sz="3600"/>
            </a:lvl1pPr>
            <a:lvl2pPr marL="1074615" indent="-439615" algn="l">
              <a:spcBef>
                <a:spcPts val="4100"/>
              </a:spcBef>
              <a:buSzPct val="75000"/>
              <a:buChar char="•"/>
              <a:defRPr sz="3600"/>
            </a:lvl2pPr>
            <a:lvl3pPr marL="1709615" indent="-439615" algn="l">
              <a:spcBef>
                <a:spcPts val="4100"/>
              </a:spcBef>
              <a:buSzPct val="75000"/>
              <a:buChar char="•"/>
              <a:defRPr sz="3600"/>
            </a:lvl3pPr>
            <a:lvl4pPr marL="2344615" indent="-439615" algn="l">
              <a:spcBef>
                <a:spcPts val="4100"/>
              </a:spcBef>
              <a:buSzPct val="75000"/>
              <a:buChar char="•"/>
              <a:defRPr sz="3600"/>
            </a:lvl4pPr>
            <a:lvl5pPr marL="2979615" indent="-439615" algn="l">
              <a:spcBef>
                <a:spcPts val="4100"/>
              </a:spcBef>
              <a:buSzPct val="75000"/>
              <a:buChar char="•"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2830512" y="1695449"/>
            <a:ext cx="7334251" cy="443865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2578099" y="6257925"/>
            <a:ext cx="7848602" cy="10668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2578099" y="7362825"/>
            <a:ext cx="7848602" cy="847725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  <a:lvl2pPr defTabSz="584200"/>
            <a:lvl3pPr defTabSz="584200"/>
            <a:lvl4pPr defTabSz="584200"/>
            <a:lvl5pPr defTabSz="5842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40208" y="8153400"/>
            <a:ext cx="314859" cy="317500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578099" y="3638550"/>
            <a:ext cx="7848602" cy="2476501"/>
          </a:xfrm>
          <a:prstGeom prst="rect">
            <a:avLst/>
          </a:prstGeom>
        </p:spPr>
        <p:txBody>
          <a:bodyPr lIns="38100" tIns="38100" rIns="38100" bIns="38100" anchor="ctr"/>
          <a:lstStyle>
            <a:lvl1pPr defTabSz="584200"/>
          </a:lstStyle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quarter" idx="13"/>
          </p:nvPr>
        </p:nvSpPr>
        <p:spPr>
          <a:xfrm>
            <a:off x="6664325" y="1695449"/>
            <a:ext cx="4000501" cy="6172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2339974" y="1695449"/>
            <a:ext cx="4000502" cy="299085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2339974" y="4791075"/>
            <a:ext cx="4000502" cy="3076576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  <a:lvl2pPr defTabSz="584200"/>
            <a:lvl3pPr defTabSz="584200"/>
            <a:lvl4pPr defTabSz="584200"/>
            <a:lvl5pPr defTabSz="5842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 anchor="ctr"/>
          <a:lstStyle>
            <a:lvl1pPr defTabSz="584200"/>
          </a:lstStyle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 anchor="ctr"/>
          <a:lstStyle>
            <a:lvl1pPr defTabSz="584200"/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419805" indent="-419805" algn="l" defTabSz="584200">
              <a:spcBef>
                <a:spcPts val="4200"/>
              </a:spcBef>
              <a:buSzPct val="75000"/>
              <a:buChar char="•"/>
              <a:defRPr sz="3400"/>
            </a:lvl1pPr>
            <a:lvl2pPr marL="864305" indent="-419805" algn="l" defTabSz="584200">
              <a:spcBef>
                <a:spcPts val="4200"/>
              </a:spcBef>
              <a:buSzPct val="75000"/>
              <a:buChar char="•"/>
              <a:defRPr sz="3400"/>
            </a:lvl2pPr>
            <a:lvl3pPr marL="1308805" indent="-419805" algn="l" defTabSz="584200">
              <a:spcBef>
                <a:spcPts val="4200"/>
              </a:spcBef>
              <a:buSzPct val="75000"/>
              <a:buChar char="•"/>
              <a:defRPr sz="3400"/>
            </a:lvl3pPr>
            <a:lvl4pPr marL="1753305" indent="-419805" algn="l" defTabSz="584200">
              <a:spcBef>
                <a:spcPts val="4200"/>
              </a:spcBef>
              <a:buSzPct val="75000"/>
              <a:buChar char="•"/>
              <a:defRPr sz="3400"/>
            </a:lvl4pPr>
            <a:lvl5pPr marL="2197805" indent="-419805" algn="l" defTabSz="584200">
              <a:spcBef>
                <a:spcPts val="4200"/>
              </a:spcBef>
              <a:buSzPct val="75000"/>
              <a:buChar char="•"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6664325" y="3171825"/>
            <a:ext cx="4000501" cy="47148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 anchor="ctr"/>
          <a:lstStyle>
            <a:lvl1pPr defTabSz="584200"/>
          </a:lstStyle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2339974" y="3171825"/>
            <a:ext cx="4000502" cy="4714876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318407" indent="-318407" algn="l" defTabSz="584200">
              <a:spcBef>
                <a:spcPts val="3200"/>
              </a:spcBef>
              <a:buSzPct val="75000"/>
              <a:buChar char="•"/>
              <a:defRPr sz="2600"/>
            </a:lvl1pPr>
            <a:lvl2pPr marL="661307" indent="-318407" algn="l" defTabSz="584200">
              <a:spcBef>
                <a:spcPts val="3200"/>
              </a:spcBef>
              <a:buSzPct val="75000"/>
              <a:buChar char="•"/>
              <a:defRPr sz="2600"/>
            </a:lvl2pPr>
            <a:lvl3pPr marL="1004207" indent="-318407" algn="l" defTabSz="584200">
              <a:spcBef>
                <a:spcPts val="3200"/>
              </a:spcBef>
              <a:buSzPct val="75000"/>
              <a:buChar char="•"/>
              <a:defRPr sz="2600"/>
            </a:lvl3pPr>
            <a:lvl4pPr marL="1347107" indent="-318407" algn="l" defTabSz="584200">
              <a:spcBef>
                <a:spcPts val="3200"/>
              </a:spcBef>
              <a:buSzPct val="75000"/>
              <a:buChar char="•"/>
              <a:defRPr sz="2600"/>
            </a:lvl4pPr>
            <a:lvl5pPr marL="1690007" indent="-318407" algn="l" defTabSz="584200">
              <a:spcBef>
                <a:spcPts val="3200"/>
              </a:spcBef>
              <a:buSzPct val="75000"/>
              <a:buChar char="•"/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sz="half" idx="1"/>
          </p:nvPr>
        </p:nvSpPr>
        <p:spPr>
          <a:xfrm>
            <a:off x="2339974" y="2171699"/>
            <a:ext cx="8324852" cy="5410202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419805" indent="-419805" algn="l" defTabSz="584200">
              <a:spcBef>
                <a:spcPts val="4200"/>
              </a:spcBef>
              <a:buSzPct val="75000"/>
              <a:buChar char="•"/>
              <a:defRPr sz="3400"/>
            </a:lvl1pPr>
            <a:lvl2pPr marL="864305" indent="-419805" algn="l" defTabSz="584200">
              <a:spcBef>
                <a:spcPts val="4200"/>
              </a:spcBef>
              <a:buSzPct val="75000"/>
              <a:buChar char="•"/>
              <a:defRPr sz="3400"/>
            </a:lvl2pPr>
            <a:lvl3pPr marL="1308805" indent="-419805" algn="l" defTabSz="584200">
              <a:spcBef>
                <a:spcPts val="4200"/>
              </a:spcBef>
              <a:buSzPct val="75000"/>
              <a:buChar char="•"/>
              <a:defRPr sz="3400"/>
            </a:lvl3pPr>
            <a:lvl4pPr marL="1753305" indent="-419805" algn="l" defTabSz="584200">
              <a:spcBef>
                <a:spcPts val="4200"/>
              </a:spcBef>
              <a:buSzPct val="75000"/>
              <a:buChar char="•"/>
              <a:defRPr sz="3400"/>
            </a:lvl4pPr>
            <a:lvl5pPr marL="2197805" indent="-419805" algn="l" defTabSz="584200">
              <a:spcBef>
                <a:spcPts val="4200"/>
              </a:spcBef>
              <a:buSzPct val="75000"/>
              <a:buChar char="•"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664325" y="5038725"/>
            <a:ext cx="4000501" cy="28289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668988" y="1885949"/>
            <a:ext cx="4000502" cy="28289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5"/>
          </p:nvPr>
        </p:nvSpPr>
        <p:spPr>
          <a:xfrm>
            <a:off x="2339974" y="1885949"/>
            <a:ext cx="4000502" cy="59817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48266" y="2445173"/>
            <a:ext cx="11108268" cy="24790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48266" y="4991946"/>
            <a:ext cx="11108268" cy="8466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52590" y="8195733"/>
            <a:ext cx="292846" cy="295488"/>
          </a:xfrm>
          <a:prstGeom prst="rect">
            <a:avLst/>
          </a:prstGeom>
          <a:ln w="3175">
            <a:miter lim="400000"/>
          </a:ln>
        </p:spPr>
        <p:txBody>
          <a:bodyPr wrap="none" lIns="27093" tIns="27093" rIns="27093" bIns="27093">
            <a:spAutoFit/>
          </a:bodyPr>
          <a:lstStyle>
            <a:lvl1pPr defTabSz="587022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xmlns:p14="http://schemas.microsoft.com/office/powerpoint/2010/main" spd="med"/>
  <p:txStyles>
    <p:titleStyle>
      <a:lvl1pPr marL="0" marR="0" indent="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hyperlink" Target="http://getbootstrap.com/" TargetMode="External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Papillard/UI-sprint" TargetMode="External"/><Relationship Id="rId3" Type="http://schemas.openxmlformats.org/officeDocument/2006/relationships/hyperlink" Target="http://tinyurl.com/ui-sprint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lewagon.com/" TargetMode="External"/><Relationship Id="rId3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9" Type="http://schemas.openxmlformats.org/officeDocument/2006/relationships/image" Target="../media/image21.jpeg"/><Relationship Id="rId10" Type="http://schemas.openxmlformats.org/officeDocument/2006/relationships/image" Target="../media/image22.jpe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lewagon.com/shanghai" TargetMode="External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lewagon.github.io/ui-components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png"/>
          <p:cNvPicPr>
            <a:picLocks noChangeAspect="1"/>
          </p:cNvPicPr>
          <p:nvPr/>
        </p:nvPicPr>
        <p:blipFill rotWithShape="1">
          <a:blip r:embed="rId2">
            <a:extLst/>
          </a:blip>
          <a:srcRect l="5355" r="5333"/>
          <a:stretch/>
        </p:blipFill>
        <p:spPr>
          <a:xfrm>
            <a:off x="-1" y="4902032"/>
            <a:ext cx="13004801" cy="4853712"/>
          </a:xfrm>
          <a:prstGeom prst="rect">
            <a:avLst/>
          </a:prstGeom>
          <a:ln w="3175">
            <a:miter lim="400000"/>
          </a:ln>
        </p:spPr>
      </p:pic>
      <p:pic>
        <p:nvPicPr>
          <p:cNvPr id="138" name="QR code.png"/>
          <p:cNvPicPr>
            <a:picLocks noChangeAspect="1"/>
          </p:cNvPicPr>
          <p:nvPr/>
        </p:nvPicPr>
        <p:blipFill>
          <a:blip r:embed="rId3">
            <a:extLst/>
          </a:blip>
          <a:srcRect l="3107" t="2555" r="1542" b="2555"/>
          <a:stretch>
            <a:fillRect/>
          </a:stretch>
        </p:blipFill>
        <p:spPr>
          <a:xfrm>
            <a:off x="5298958" y="6124123"/>
            <a:ext cx="2421238" cy="2409530"/>
          </a:xfrm>
          <a:prstGeom prst="rect">
            <a:avLst/>
          </a:prstGeom>
          <a:ln w="3175">
            <a:miter lim="400000"/>
          </a:ln>
        </p:spPr>
      </p:pic>
      <p:pic>
        <p:nvPicPr>
          <p:cNvPr id="13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50951" y="2418470"/>
            <a:ext cx="4102898" cy="75106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1398100" y="3649133"/>
            <a:ext cx="10733533" cy="2514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W</a:t>
            </a:r>
            <a:r>
              <a:rPr>
                <a:solidFill>
                  <a:srgbClr val="000000"/>
                </a:solidFill>
              </a:rPr>
              <a:t>hich UI components </a:t>
            </a:r>
          </a:p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do you know?</a:t>
            </a:r>
          </a:p>
        </p:txBody>
      </p:sp>
      <p:sp>
        <p:nvSpPr>
          <p:cNvPr id="200" name="Shape 200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5206365" y="1134157"/>
            <a:ext cx="2592071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I</a:t>
            </a:r>
            <a:r>
              <a:rPr>
                <a:solidFill>
                  <a:srgbClr val="000000"/>
                </a:solidFill>
              </a:rPr>
              <a:t>mages</a:t>
            </a:r>
          </a:p>
        </p:txBody>
      </p:sp>
      <p:sp>
        <p:nvSpPr>
          <p:cNvPr id="203" name="Shape 203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04" name="Bitm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0538" y="3508771"/>
            <a:ext cx="3015457" cy="3015458"/>
          </a:xfrm>
          <a:prstGeom prst="rect">
            <a:avLst/>
          </a:prstGeom>
          <a:ln w="3175">
            <a:miter lim="400000"/>
          </a:ln>
        </p:spPr>
      </p:pic>
      <p:pic>
        <p:nvPicPr>
          <p:cNvPr id="20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2773" y="3546871"/>
            <a:ext cx="4446987" cy="2964658"/>
          </a:xfrm>
          <a:prstGeom prst="rect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06" name="Shape 206"/>
          <p:cNvSpPr/>
          <p:nvPr/>
        </p:nvSpPr>
        <p:spPr>
          <a:xfrm>
            <a:off x="2691722" y="6913033"/>
            <a:ext cx="1593089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/>
            </a:lvl1pPr>
          </a:lstStyle>
          <a:p>
            <a:r>
              <a:t>Avatar</a:t>
            </a:r>
          </a:p>
        </p:txBody>
      </p:sp>
      <p:sp>
        <p:nvSpPr>
          <p:cNvPr id="207" name="Shape 207"/>
          <p:cNvSpPr/>
          <p:nvPr/>
        </p:nvSpPr>
        <p:spPr>
          <a:xfrm>
            <a:off x="7886784" y="6913033"/>
            <a:ext cx="2531365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/>
            </a:lvl1pPr>
          </a:lstStyle>
          <a:p>
            <a:r>
              <a:t>Thumbnail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3152217" y="7364691"/>
            <a:ext cx="3273681" cy="1391151"/>
          </a:xfrm>
          <a:prstGeom prst="roundRect">
            <a:avLst>
              <a:gd name="adj" fmla="val 8777"/>
            </a:avLst>
          </a:prstGeom>
          <a:solidFill>
            <a:srgbClr val="FFFFFF"/>
          </a:solidFill>
          <a:ln w="50800">
            <a:solidFill>
              <a:srgbClr val="69D58B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5105781" y="618855"/>
            <a:ext cx="2793239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B</a:t>
            </a:r>
            <a:r>
              <a:rPr>
                <a:solidFill>
                  <a:srgbClr val="000000"/>
                </a:solidFill>
              </a:rPr>
              <a:t>uttons</a:t>
            </a:r>
          </a:p>
        </p:txBody>
      </p:sp>
      <p:sp>
        <p:nvSpPr>
          <p:cNvPr id="211" name="Shape 211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3087414" y="5613693"/>
            <a:ext cx="3405122" cy="1447007"/>
          </a:xfrm>
          <a:prstGeom prst="roundRect">
            <a:avLst>
              <a:gd name="adj" fmla="val 50000"/>
            </a:avLst>
          </a:prstGeom>
          <a:ln w="12700">
            <a:solidFill>
              <a:srgbClr val="F3F7F5"/>
            </a:solidFill>
            <a:miter lim="400000"/>
          </a:ln>
          <a:effectLst>
            <a:outerShdw blurRad="25400" dir="4580439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3466682" y="5987946"/>
            <a:ext cx="2646586" cy="6223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6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Write a story</a:t>
            </a:r>
          </a:p>
        </p:txBody>
      </p:sp>
      <p:sp>
        <p:nvSpPr>
          <p:cNvPr id="214" name="Shape 214"/>
          <p:cNvSpPr/>
          <p:nvPr/>
        </p:nvSpPr>
        <p:spPr>
          <a:xfrm>
            <a:off x="3817073" y="7759486"/>
            <a:ext cx="2020169" cy="6223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600" b="1">
                <a:solidFill>
                  <a:srgbClr val="69D58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Free trial</a:t>
            </a:r>
          </a:p>
        </p:txBody>
      </p:sp>
      <p:sp>
        <p:nvSpPr>
          <p:cNvPr id="217" name="Shape 217"/>
          <p:cNvSpPr/>
          <p:nvPr/>
        </p:nvSpPr>
        <p:spPr>
          <a:xfrm>
            <a:off x="3094520" y="3847279"/>
            <a:ext cx="3405123" cy="1447007"/>
          </a:xfrm>
          <a:prstGeom prst="roundRect">
            <a:avLst>
              <a:gd name="adj" fmla="val 2633"/>
            </a:avLst>
          </a:prstGeom>
          <a:gradFill>
            <a:gsLst>
              <a:gs pos="0">
                <a:srgbClr val="26A0F5"/>
              </a:gs>
              <a:gs pos="100000">
                <a:srgbClr val="26A0F5"/>
              </a:gs>
            </a:gsLst>
            <a:lin ang="5400000"/>
          </a:gra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3850770" y="4270001"/>
            <a:ext cx="1968823" cy="6223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SIGN UP</a:t>
            </a:r>
          </a:p>
        </p:txBody>
      </p:sp>
      <p:sp>
        <p:nvSpPr>
          <p:cNvPr id="219" name="Shape 219"/>
          <p:cNvSpPr/>
          <p:nvPr/>
        </p:nvSpPr>
        <p:spPr>
          <a:xfrm>
            <a:off x="6947427" y="2453183"/>
            <a:ext cx="1936428" cy="692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/>
            </a:lvl1pPr>
          </a:lstStyle>
          <a:p>
            <a:r>
              <a:rPr lang="fr-FR" dirty="0" err="1" smtClean="0"/>
              <a:t>WeChat</a:t>
            </a:r>
            <a:endParaRPr dirty="0"/>
          </a:p>
        </p:txBody>
      </p:sp>
      <p:sp>
        <p:nvSpPr>
          <p:cNvPr id="220" name="Shape 220"/>
          <p:cNvSpPr/>
          <p:nvPr/>
        </p:nvSpPr>
        <p:spPr>
          <a:xfrm>
            <a:off x="7064062" y="4210244"/>
            <a:ext cx="1745489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/>
            </a:lvl1pPr>
          </a:lstStyle>
          <a:p>
            <a:r>
              <a:t>Google</a:t>
            </a:r>
          </a:p>
        </p:txBody>
      </p:sp>
      <p:sp>
        <p:nvSpPr>
          <p:cNvPr id="221" name="Shape 221"/>
          <p:cNvSpPr/>
          <p:nvPr/>
        </p:nvSpPr>
        <p:spPr>
          <a:xfrm>
            <a:off x="7039241" y="5983222"/>
            <a:ext cx="1957833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/>
            </a:lvl1pPr>
          </a:lstStyle>
          <a:p>
            <a:r>
              <a:t>Medium</a:t>
            </a:r>
          </a:p>
        </p:txBody>
      </p:sp>
      <p:sp>
        <p:nvSpPr>
          <p:cNvPr id="222" name="Shape 222"/>
          <p:cNvSpPr/>
          <p:nvPr/>
        </p:nvSpPr>
        <p:spPr>
          <a:xfrm>
            <a:off x="7070751" y="7755772"/>
            <a:ext cx="2409445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/>
            </a:lvl1pPr>
          </a:lstStyle>
          <a:p>
            <a:r>
              <a:t>treehouse</a:t>
            </a:r>
          </a:p>
        </p:txBody>
      </p:sp>
      <p:pic>
        <p:nvPicPr>
          <p:cNvPr id="2" name="Picture 1" descr="Screen Shot 2016-11-29 at 10.02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25" y="1864431"/>
            <a:ext cx="4183666" cy="191518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5377433" y="618855"/>
            <a:ext cx="224993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orms</a:t>
            </a:r>
          </a:p>
        </p:txBody>
      </p:sp>
      <p:sp>
        <p:nvSpPr>
          <p:cNvPr id="225" name="Shape 225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26" name="Screen Shot 2016-01-05 at 12.15.59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504697" y="3141962"/>
            <a:ext cx="6501759" cy="3133011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blurRad="25400" dist="12700" dir="3600000" rotWithShape="0">
              <a:srgbClr val="DCDEE0">
                <a:alpha val="70000"/>
              </a:srgbClr>
            </a:outerShdw>
          </a:effectLst>
        </p:spPr>
      </p:pic>
      <p:sp>
        <p:nvSpPr>
          <p:cNvPr id="227" name="Shape 227"/>
          <p:cNvSpPr/>
          <p:nvPr/>
        </p:nvSpPr>
        <p:spPr>
          <a:xfrm>
            <a:off x="550499" y="2079451"/>
            <a:ext cx="5736351" cy="692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4000"/>
            </a:pPr>
            <a:r>
              <a:rPr dirty="0"/>
              <a:t>Login </a:t>
            </a:r>
            <a:r>
              <a:rPr dirty="0" smtClean="0"/>
              <a:t>form</a:t>
            </a:r>
            <a:r>
              <a:rPr lang="fr-FR" dirty="0" smtClean="0"/>
              <a:t>s </a:t>
            </a:r>
            <a:r>
              <a:rPr dirty="0" smtClean="0"/>
              <a:t>(</a:t>
            </a:r>
            <a:r>
              <a:rPr dirty="0"/>
              <a:t>treehouse)</a:t>
            </a:r>
          </a:p>
        </p:txBody>
      </p:sp>
      <p:sp>
        <p:nvSpPr>
          <p:cNvPr id="229" name="Shape 229"/>
          <p:cNvSpPr/>
          <p:nvPr/>
        </p:nvSpPr>
        <p:spPr>
          <a:xfrm>
            <a:off x="503850" y="6990118"/>
            <a:ext cx="4829965" cy="692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4000"/>
            </a:pPr>
            <a:r>
              <a:rPr dirty="0"/>
              <a:t>Search </a:t>
            </a:r>
            <a:r>
              <a:rPr dirty="0" smtClean="0"/>
              <a:t>form</a:t>
            </a:r>
            <a:r>
              <a:rPr lang="fr-FR" dirty="0" smtClean="0"/>
              <a:t> </a:t>
            </a:r>
            <a:r>
              <a:rPr dirty="0" smtClean="0"/>
              <a:t>(</a:t>
            </a:r>
            <a:r>
              <a:rPr dirty="0"/>
              <a:t>airbnb)</a:t>
            </a:r>
          </a:p>
        </p:txBody>
      </p:sp>
      <p:pic>
        <p:nvPicPr>
          <p:cNvPr id="2" name="Picture 1" descr="Screen Shot 2016-11-29 at 11.06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8" y="8043815"/>
            <a:ext cx="11822545" cy="1197220"/>
          </a:xfrm>
          <a:prstGeom prst="rect">
            <a:avLst/>
          </a:prstGeom>
        </p:spPr>
      </p:pic>
      <p:pic>
        <p:nvPicPr>
          <p:cNvPr id="3" name="Picture 2" descr="Screen Shot 2016-11-29 at 11.06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773" y="3135077"/>
            <a:ext cx="4198347" cy="3138265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blurRad="25400" dist="12700" dir="3600000" rotWithShape="0">
              <a:srgbClr val="DCDEE0">
                <a:alpha val="70000"/>
              </a:srgbClr>
            </a:outerShdw>
          </a:effectLst>
        </p:spPr>
      </p:pic>
      <p:sp>
        <p:nvSpPr>
          <p:cNvPr id="10" name="Shape 227"/>
          <p:cNvSpPr/>
          <p:nvPr/>
        </p:nvSpPr>
        <p:spPr>
          <a:xfrm>
            <a:off x="7496773" y="2079451"/>
            <a:ext cx="2066178" cy="692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4000"/>
            </a:pPr>
            <a:r>
              <a:rPr lang="fr-FR" dirty="0" smtClean="0"/>
              <a:t>(</a:t>
            </a:r>
            <a:r>
              <a:rPr lang="fr-FR" dirty="0" err="1" smtClean="0"/>
              <a:t>wechat</a:t>
            </a:r>
            <a:r>
              <a:rPr dirty="0" smtClean="0"/>
              <a:t>)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5377433" y="618855"/>
            <a:ext cx="224993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orms</a:t>
            </a:r>
          </a:p>
        </p:txBody>
      </p:sp>
      <p:sp>
        <p:nvSpPr>
          <p:cNvPr id="232" name="Shape 232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861313" y="2590799"/>
            <a:ext cx="5694173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4000"/>
            </a:pPr>
            <a:r>
              <a:t>Chatbox form (Intercom)</a:t>
            </a:r>
          </a:p>
        </p:txBody>
      </p:sp>
      <p:pic>
        <p:nvPicPr>
          <p:cNvPr id="234" name="Screen Shot 2016-01-05 at 12.24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400" y="3394807"/>
            <a:ext cx="11248000" cy="390378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4483735" y="618855"/>
            <a:ext cx="4062731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T</a:t>
            </a:r>
            <a:r>
              <a:rPr>
                <a:solidFill>
                  <a:srgbClr val="000000"/>
                </a:solidFill>
              </a:rPr>
              <a:t>abs / </a:t>
            </a:r>
            <a:r>
              <a:t>N</a:t>
            </a:r>
            <a:r>
              <a:rPr>
                <a:solidFill>
                  <a:srgbClr val="000000"/>
                </a:solidFill>
              </a:rPr>
              <a:t>avs</a:t>
            </a:r>
          </a:p>
        </p:txBody>
      </p:sp>
      <p:sp>
        <p:nvSpPr>
          <p:cNvPr id="237" name="Shape 237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38" name="product-hu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51372" y="5021238"/>
            <a:ext cx="18615544" cy="904924"/>
          </a:xfrm>
          <a:prstGeom prst="rect">
            <a:avLst/>
          </a:prstGeom>
          <a:ln w="3175">
            <a:miter lim="400000"/>
          </a:ln>
        </p:spPr>
      </p:pic>
      <p:pic>
        <p:nvPicPr>
          <p:cNvPr id="239" name="Screen Shot 2016-01-05 at 12.36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79671" y="2458194"/>
            <a:ext cx="15282751" cy="835776"/>
          </a:xfrm>
          <a:prstGeom prst="rect">
            <a:avLst/>
          </a:prstGeom>
          <a:ln w="3175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11395900" y="1899394"/>
            <a:ext cx="1490600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>
                <a:solidFill>
                  <a:srgbClr val="A6AAA9"/>
                </a:solidFill>
              </a:defRPr>
            </a:lvl1pPr>
          </a:lstStyle>
          <a:p>
            <a:r>
              <a:t>Medium</a:t>
            </a:r>
          </a:p>
        </p:txBody>
      </p:sp>
      <p:pic>
        <p:nvPicPr>
          <p:cNvPr id="241" name="Screen Shot 2016-01-05 at 12.41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507677" y="7462587"/>
            <a:ext cx="14045554" cy="990393"/>
          </a:xfrm>
          <a:prstGeom prst="rect">
            <a:avLst/>
          </a:prstGeom>
          <a:ln w="3175">
            <a:miter lim="400000"/>
          </a:ln>
        </p:spPr>
      </p:pic>
      <p:sp>
        <p:nvSpPr>
          <p:cNvPr id="242" name="Shape 242"/>
          <p:cNvSpPr/>
          <p:nvPr/>
        </p:nvSpPr>
        <p:spPr>
          <a:xfrm>
            <a:off x="10608711" y="4432139"/>
            <a:ext cx="2294510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>
                <a:solidFill>
                  <a:srgbClr val="A6AAA9"/>
                </a:solidFill>
              </a:defRPr>
            </a:lvl1pPr>
          </a:lstStyle>
          <a:p>
            <a:r>
              <a:t>ProductHunt</a:t>
            </a:r>
          </a:p>
        </p:txBody>
      </p:sp>
      <p:sp>
        <p:nvSpPr>
          <p:cNvPr id="243" name="Shape 243"/>
          <p:cNvSpPr/>
          <p:nvPr/>
        </p:nvSpPr>
        <p:spPr>
          <a:xfrm>
            <a:off x="11582527" y="7158405"/>
            <a:ext cx="1295147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>
                <a:solidFill>
                  <a:srgbClr val="A6AAA9"/>
                </a:solidFill>
              </a:defRPr>
            </a:lvl1pPr>
          </a:lstStyle>
          <a:p>
            <a:r>
              <a:t>Twitter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4925610" y="800100"/>
            <a:ext cx="294716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N</a:t>
            </a:r>
            <a:r>
              <a:rPr>
                <a:solidFill>
                  <a:srgbClr val="000000"/>
                </a:solidFill>
              </a:rPr>
              <a:t>avbars</a:t>
            </a:r>
          </a:p>
        </p:txBody>
      </p:sp>
      <p:pic>
        <p:nvPicPr>
          <p:cNvPr id="246" name="Screen Shot 2016-01-05 at 12.52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928" y="5247001"/>
            <a:ext cx="11660127" cy="601039"/>
          </a:xfrm>
          <a:prstGeom prst="rect">
            <a:avLst/>
          </a:prstGeom>
          <a:ln w="3175">
            <a:miter lim="400000"/>
          </a:ln>
        </p:spPr>
      </p:pic>
      <p:pic>
        <p:nvPicPr>
          <p:cNvPr id="247" name="Screen Shot 2016-01-05 at 12.57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295" y="3250487"/>
            <a:ext cx="11584593" cy="872058"/>
          </a:xfrm>
          <a:prstGeom prst="rect">
            <a:avLst/>
          </a:prstGeom>
          <a:ln w="3175">
            <a:miter lim="400000"/>
          </a:ln>
        </p:spPr>
      </p:pic>
      <p:pic>
        <p:nvPicPr>
          <p:cNvPr id="248" name="Screen Shot 2016-01-05 at 12.58.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980" y="7136936"/>
            <a:ext cx="11660128" cy="692347"/>
          </a:xfrm>
          <a:prstGeom prst="rect">
            <a:avLst/>
          </a:prstGeom>
          <a:ln w="3175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5706300" y="2613869"/>
            <a:ext cx="1490600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/>
            </a:lvl1pPr>
          </a:lstStyle>
          <a:p>
            <a:r>
              <a:t>Medium</a:t>
            </a:r>
          </a:p>
        </p:txBody>
      </p:sp>
      <p:sp>
        <p:nvSpPr>
          <p:cNvPr id="250" name="Shape 250"/>
          <p:cNvSpPr/>
          <p:nvPr/>
        </p:nvSpPr>
        <p:spPr>
          <a:xfrm>
            <a:off x="5825193" y="4621582"/>
            <a:ext cx="1295147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/>
            </a:lvl1pPr>
          </a:lstStyle>
          <a:p>
            <a:r>
              <a:t>Twitter</a:t>
            </a:r>
          </a:p>
        </p:txBody>
      </p:sp>
      <p:sp>
        <p:nvSpPr>
          <p:cNvPr id="251" name="Shape 251"/>
          <p:cNvSpPr/>
          <p:nvPr/>
        </p:nvSpPr>
        <p:spPr>
          <a:xfrm>
            <a:off x="5927499" y="6521560"/>
            <a:ext cx="1253237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/>
            </a:lvl1pPr>
          </a:lstStyle>
          <a:p>
            <a:r>
              <a:t>Github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4924467" y="800100"/>
            <a:ext cx="2949449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B</a:t>
            </a:r>
            <a:r>
              <a:rPr>
                <a:solidFill>
                  <a:srgbClr val="000000"/>
                </a:solidFill>
              </a:rPr>
              <a:t>anners</a:t>
            </a:r>
          </a:p>
        </p:txBody>
      </p:sp>
      <p:pic>
        <p:nvPicPr>
          <p:cNvPr id="254" name="product-hu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4707" y="3330632"/>
            <a:ext cx="13554215" cy="305907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5343948" y="419100"/>
            <a:ext cx="211048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C</a:t>
            </a:r>
            <a:r>
              <a:rPr>
                <a:solidFill>
                  <a:srgbClr val="000000"/>
                </a:solidFill>
              </a:rPr>
              <a:t>ards</a:t>
            </a:r>
          </a:p>
        </p:txBody>
      </p:sp>
      <p:pic>
        <p:nvPicPr>
          <p:cNvPr id="257" name="Screen Shot 2016-01-05 at 15.03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4269" y="2524804"/>
            <a:ext cx="8196262" cy="538979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5343948" y="419100"/>
            <a:ext cx="211048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C</a:t>
            </a:r>
            <a:r>
              <a:rPr>
                <a:solidFill>
                  <a:srgbClr val="000000"/>
                </a:solidFill>
              </a:rPr>
              <a:t>ards</a:t>
            </a:r>
          </a:p>
        </p:txBody>
      </p:sp>
      <p:pic>
        <p:nvPicPr>
          <p:cNvPr id="260" name="Screen Shot 2016-01-05 at 15.18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3523" y="2403846"/>
            <a:ext cx="7764876" cy="3092146"/>
          </a:xfrm>
          <a:prstGeom prst="rect">
            <a:avLst/>
          </a:prstGeom>
          <a:ln w="3175">
            <a:miter lim="400000"/>
          </a:ln>
        </p:spPr>
      </p:pic>
      <p:pic>
        <p:nvPicPr>
          <p:cNvPr id="261" name="Screen Shot 2016-01-05 at 15.17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699" y="5662781"/>
            <a:ext cx="7764876" cy="314162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techsta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4505" y="4622175"/>
            <a:ext cx="1868349" cy="1865297"/>
          </a:xfrm>
          <a:prstGeom prst="rect">
            <a:avLst/>
          </a:prstGeom>
          <a:ln w="3175">
            <a:miter lim="400000"/>
          </a:ln>
        </p:spPr>
      </p:pic>
      <p:pic>
        <p:nvPicPr>
          <p:cNvPr id="142" name="frenchtec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1850" y="6594764"/>
            <a:ext cx="3591324" cy="1575828"/>
          </a:xfrm>
          <a:prstGeom prst="rect">
            <a:avLst/>
          </a:prstGeom>
          <a:ln w="3175">
            <a:miter lim="400000"/>
          </a:ln>
        </p:spPr>
      </p:pic>
      <p:pic>
        <p:nvPicPr>
          <p:cNvPr id="143" name="essc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72201" y="4880845"/>
            <a:ext cx="1448552" cy="1347957"/>
          </a:xfrm>
          <a:prstGeom prst="rect">
            <a:avLst/>
          </a:prstGeom>
          <a:ln w="3175">
            <a:miter lim="400000"/>
          </a:ln>
        </p:spPr>
      </p:pic>
      <p:pic>
        <p:nvPicPr>
          <p:cNvPr id="144" name="condenas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39831" y="4943266"/>
            <a:ext cx="2059982" cy="1223114"/>
          </a:xfrm>
          <a:prstGeom prst="rect">
            <a:avLst/>
          </a:prstGeom>
          <a:ln w="3175">
            <a:miter lim="400000"/>
          </a:ln>
        </p:spPr>
      </p:pic>
      <p:pic>
        <p:nvPicPr>
          <p:cNvPr id="145" name="tongji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27504" y="6995226"/>
            <a:ext cx="5015797" cy="1110440"/>
          </a:xfrm>
          <a:prstGeom prst="rect">
            <a:avLst/>
          </a:prstGeom>
          <a:ln w="3175">
            <a:miter lim="400000"/>
          </a:ln>
        </p:spPr>
      </p:pic>
      <p:pic>
        <p:nvPicPr>
          <p:cNvPr id="146" name="divvii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735249" y="5012956"/>
            <a:ext cx="1083734" cy="1083735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WechatIMG3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748" y="2030284"/>
            <a:ext cx="5515305" cy="112489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5343948" y="419100"/>
            <a:ext cx="211048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C</a:t>
            </a:r>
            <a:r>
              <a:rPr>
                <a:solidFill>
                  <a:srgbClr val="000000"/>
                </a:solidFill>
              </a:rPr>
              <a:t>ards</a:t>
            </a:r>
          </a:p>
        </p:txBody>
      </p:sp>
      <p:pic>
        <p:nvPicPr>
          <p:cNvPr id="264" name="Screen Shot 2016-01-05 at 15.20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9059" y="3082068"/>
            <a:ext cx="9033549" cy="302740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5569881" y="419100"/>
            <a:ext cx="1658621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L</a:t>
            </a:r>
            <a:r>
              <a:rPr>
                <a:solidFill>
                  <a:srgbClr val="000000"/>
                </a:solidFill>
              </a:rPr>
              <a:t>ists</a:t>
            </a:r>
          </a:p>
        </p:txBody>
      </p:sp>
      <p:pic>
        <p:nvPicPr>
          <p:cNvPr id="267" name="Screen Shot 2016-01-05 at 15.21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3217" y="2332902"/>
            <a:ext cx="7939832" cy="495233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4546515" y="419100"/>
            <a:ext cx="370535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D</a:t>
            </a:r>
            <a:r>
              <a:rPr>
                <a:solidFill>
                  <a:srgbClr val="000000"/>
                </a:solidFill>
              </a:rPr>
              <a:t>ropdown</a:t>
            </a:r>
          </a:p>
        </p:txBody>
      </p:sp>
      <p:pic>
        <p:nvPicPr>
          <p:cNvPr id="270" name="Screen Shot 2016-01-05 at 15.28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2034" y="3007832"/>
            <a:ext cx="4913742" cy="439925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5007017" y="850900"/>
            <a:ext cx="2784349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S</a:t>
            </a:r>
            <a:r>
              <a:rPr>
                <a:solidFill>
                  <a:srgbClr val="000000"/>
                </a:solidFill>
              </a:rPr>
              <a:t>etup</a:t>
            </a:r>
          </a:p>
        </p:txBody>
      </p:sp>
      <p:sp>
        <p:nvSpPr>
          <p:cNvPr id="273" name="Shape 273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073" y="4020485"/>
            <a:ext cx="2533188" cy="2533188"/>
          </a:xfrm>
          <a:prstGeom prst="rect">
            <a:avLst/>
          </a:prstGeom>
          <a:ln w="3175">
            <a:miter lim="400000"/>
          </a:ln>
        </p:spPr>
      </p:pic>
      <p:pic>
        <p:nvPicPr>
          <p:cNvPr id="2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0214" y="3730502"/>
            <a:ext cx="3113155" cy="3113155"/>
          </a:xfrm>
          <a:prstGeom prst="rect">
            <a:avLst/>
          </a:prstGeom>
          <a:ln w="3175">
            <a:miter lim="400000"/>
          </a:ln>
        </p:spPr>
      </p:pic>
      <p:pic>
        <p:nvPicPr>
          <p:cNvPr id="276" name="pasted-image.png">
            <a:hlinkClick r:id="rId4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96086" y="3277350"/>
            <a:ext cx="11165159" cy="401945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3118104" y="1003300"/>
            <a:ext cx="676859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S</a:t>
            </a:r>
            <a:r>
              <a:rPr>
                <a:solidFill>
                  <a:srgbClr val="000000"/>
                </a:solidFill>
              </a:rPr>
              <a:t>tarting Boilerplate</a:t>
            </a:r>
          </a:p>
        </p:txBody>
      </p:sp>
      <p:sp>
        <p:nvSpPr>
          <p:cNvPr id="279" name="Shape 279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390318" y="4991099"/>
            <a:ext cx="12224164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4000" u="sng">
                <a:solidFill>
                  <a:schemeClr val="accent1">
                    <a:satOff val="-3355"/>
                    <a:lumOff val="26614"/>
                  </a:schemeClr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tinyurl.com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ui</a:t>
            </a:r>
            <a:r>
              <a:rPr lang="en-US" dirty="0">
                <a:hlinkClick r:id="rId3"/>
              </a:rPr>
              <a:t>-sprint</a:t>
            </a:r>
            <a:endParaRPr u="sng" dirty="0">
              <a:hlinkClick r:id="rId2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3853180" y="4182533"/>
            <a:ext cx="5298441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/>
            </a:lvl1pPr>
          </a:lstStyle>
          <a:p>
            <a:r>
              <a:rPr dirty="0"/>
              <a:t>Download ZIP or clone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2988225" y="1003300"/>
            <a:ext cx="682193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E</a:t>
            </a:r>
            <a:r>
              <a:rPr>
                <a:solidFill>
                  <a:srgbClr val="000000"/>
                </a:solidFill>
              </a:rPr>
              <a:t>asy CSS examples</a:t>
            </a:r>
          </a:p>
        </p:txBody>
      </p:sp>
      <p:sp>
        <p:nvSpPr>
          <p:cNvPr id="284" name="Shape 284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3341763" y="3200400"/>
            <a:ext cx="6501741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/>
          </a:lstStyle>
          <a:p>
            <a:r>
              <a:t>Let’s code together</a:t>
            </a:r>
          </a:p>
        </p:txBody>
      </p:sp>
      <p:sp>
        <p:nvSpPr>
          <p:cNvPr id="286" name="Shape 286"/>
          <p:cNvSpPr/>
          <p:nvPr/>
        </p:nvSpPr>
        <p:spPr>
          <a:xfrm>
            <a:off x="4178354" y="4571999"/>
            <a:ext cx="4652301" cy="2743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marL="716138" indent="-716138" algn="l">
              <a:buSzPct val="75000"/>
              <a:buChar char="-"/>
            </a:pPr>
            <a:r>
              <a:t>Avatars</a:t>
            </a:r>
          </a:p>
          <a:p>
            <a:pPr marL="716138" indent="-716138" algn="l">
              <a:buSzPct val="75000"/>
              <a:buChar char="-"/>
            </a:pPr>
            <a:r>
              <a:t>Buttons</a:t>
            </a:r>
          </a:p>
          <a:p>
            <a:pPr marL="716138" indent="-716138" algn="l">
              <a:buSzPct val="75000"/>
              <a:buChar char="-"/>
            </a:pPr>
            <a:r>
              <a:t>Dropdowns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3993006" y="3543300"/>
            <a:ext cx="5272787" cy="1905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C</a:t>
            </a:r>
            <a:r>
              <a:rPr>
                <a:solidFill>
                  <a:srgbClr val="000000"/>
                </a:solidFill>
              </a:rPr>
              <a:t>SS advanced</a:t>
            </a:r>
          </a:p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patterns</a:t>
            </a:r>
          </a:p>
        </p:txBody>
      </p:sp>
      <p:sp>
        <p:nvSpPr>
          <p:cNvPr id="289" name="Shape 289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3147864" y="1003300"/>
            <a:ext cx="650265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G</a:t>
            </a:r>
            <a:r>
              <a:rPr>
                <a:solidFill>
                  <a:srgbClr val="000000"/>
                </a:solidFill>
              </a:rPr>
              <a:t>radient filter CSS</a:t>
            </a:r>
          </a:p>
        </p:txBody>
      </p:sp>
      <p:sp>
        <p:nvSpPr>
          <p:cNvPr id="292" name="Shape 292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5512" y="2510314"/>
            <a:ext cx="4986576" cy="618077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3147864" y="1003300"/>
            <a:ext cx="650265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G</a:t>
            </a:r>
            <a:r>
              <a:rPr>
                <a:solidFill>
                  <a:srgbClr val="000000"/>
                </a:solidFill>
              </a:rPr>
              <a:t>radient filter CSS</a:t>
            </a:r>
          </a:p>
        </p:txBody>
      </p:sp>
      <p:sp>
        <p:nvSpPr>
          <p:cNvPr id="296" name="Shape 296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593974" y="2573866"/>
            <a:ext cx="13068301" cy="1854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chemeClr val="accent5"/>
                </a:solidFill>
              </a:rPr>
              <a:t>background</a:t>
            </a:r>
            <a:r>
              <a:t>: </a:t>
            </a:r>
            <a:r>
              <a:rPr>
                <a:solidFill>
                  <a:schemeClr val="accent1"/>
                </a:solidFill>
              </a:rPr>
              <a:t>linear-gradient</a:t>
            </a:r>
            <a:r>
              <a:t>(</a:t>
            </a:r>
            <a:r>
              <a:rPr>
                <a:solidFill>
                  <a:srgbClr val="A6AAA9"/>
                </a:solidFill>
              </a:rPr>
              <a:t>angle, </a:t>
            </a:r>
          </a:p>
          <a:p>
            <a:pPr lvl="8"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6AAA9"/>
                </a:solidFill>
              </a:rPr>
              <a:t>                    start_color start_point,                     </a:t>
            </a:r>
          </a:p>
          <a:p>
            <a:pPr lvl="8"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6AAA9"/>
                </a:solidFill>
              </a:rPr>
              <a:t>                    end_color end_point</a:t>
            </a:r>
            <a:r>
              <a:t>), </a:t>
            </a:r>
          </a:p>
          <a:p>
            <a:pPr lvl="8"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1"/>
                </a:solidFill>
              </a:rPr>
              <a:t>url</a:t>
            </a:r>
            <a:r>
              <a:t>(</a:t>
            </a:r>
            <a:r>
              <a:rPr>
                <a:solidFill>
                  <a:srgbClr val="A6AAA9"/>
                </a:solidFill>
              </a:rPr>
              <a:t>'background.jpg'</a:t>
            </a:r>
            <a:r>
              <a:t>);</a:t>
            </a:r>
          </a:p>
        </p:txBody>
      </p:sp>
      <p:sp>
        <p:nvSpPr>
          <p:cNvPr id="298" name="Shape 298"/>
          <p:cNvSpPr/>
          <p:nvPr/>
        </p:nvSpPr>
        <p:spPr>
          <a:xfrm>
            <a:off x="593974" y="5560483"/>
            <a:ext cx="13068301" cy="1854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chemeClr val="accent5"/>
                </a:solidFill>
              </a:rPr>
              <a:t>background</a:t>
            </a:r>
            <a:r>
              <a:t>: </a:t>
            </a:r>
            <a:r>
              <a:rPr>
                <a:solidFill>
                  <a:schemeClr val="accent1"/>
                </a:solidFill>
              </a:rPr>
              <a:t>linear-gradient</a:t>
            </a:r>
            <a:r>
              <a:t>(</a:t>
            </a:r>
            <a:r>
              <a:rPr>
                <a:solidFill>
                  <a:srgbClr val="A6AAA9"/>
                </a:solidFill>
              </a:rPr>
              <a:t>135deg, </a:t>
            </a:r>
          </a:p>
          <a:p>
            <a:pPr lvl="8"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6AAA9"/>
                </a:solidFill>
              </a:rPr>
              <a:t>                    yellow 0%,                     </a:t>
            </a:r>
          </a:p>
          <a:p>
            <a:pPr lvl="8"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6AAA9"/>
                </a:solidFill>
              </a:rPr>
              <a:t>                    green 50%</a:t>
            </a:r>
            <a:r>
              <a:t>), </a:t>
            </a:r>
          </a:p>
          <a:p>
            <a:pPr lvl="8"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1"/>
                </a:solidFill>
              </a:rPr>
              <a:t>url</a:t>
            </a:r>
            <a:r>
              <a:t>(</a:t>
            </a:r>
            <a:r>
              <a:rPr>
                <a:solidFill>
                  <a:srgbClr val="A6AAA9"/>
                </a:solidFill>
              </a:rPr>
              <a:t>'background.jpg'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/>
        </p:nvSpPr>
        <p:spPr>
          <a:xfrm>
            <a:off x="3493812" y="1003300"/>
            <a:ext cx="5810759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elative position</a:t>
            </a:r>
          </a:p>
        </p:txBody>
      </p:sp>
      <p:sp>
        <p:nvSpPr>
          <p:cNvPr id="301" name="Shape 301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2218758" y="3162300"/>
            <a:ext cx="8349122" cy="1600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marL="617361" indent="-617361" algn="l">
              <a:buSzPct val="75000"/>
              <a:buChar char="-"/>
              <a:defRPr sz="5000"/>
            </a:pPr>
            <a:r>
              <a:t>Offset from initial position</a:t>
            </a:r>
          </a:p>
          <a:p>
            <a:pPr marL="617361" indent="-617361" algn="l">
              <a:buSzPct val="75000"/>
              <a:buChar char="-"/>
              <a:defRPr sz="5000"/>
            </a:pPr>
            <a:r>
              <a:t>A way to pin an element</a:t>
            </a:r>
          </a:p>
        </p:txBody>
      </p:sp>
      <p:sp>
        <p:nvSpPr>
          <p:cNvPr id="303" name="Shape 303"/>
          <p:cNvSpPr/>
          <p:nvPr/>
        </p:nvSpPr>
        <p:spPr>
          <a:xfrm>
            <a:off x="2373511" y="5736166"/>
            <a:ext cx="7783196" cy="1600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5000"/>
            </a:pPr>
            <a:r>
              <a:t>Let’s offset logo on </a:t>
            </a:r>
            <a:br/>
            <a:r>
              <a:rPr u="sng">
                <a:hlinkClick r:id="rId2"/>
              </a:rPr>
              <a:t>https://www.lewagon.com/</a:t>
            </a:r>
          </a:p>
        </p:txBody>
      </p:sp>
      <p:pic>
        <p:nvPicPr>
          <p:cNvPr id="30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98396" y="3923111"/>
            <a:ext cx="658675" cy="78977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1-34fb622c23a424b8b0013bc97eb62fbc26fa3c2cd20fbd1db975893bd59adcec.jpg"/>
          <p:cNvPicPr>
            <a:picLocks noChangeAspect="1"/>
          </p:cNvPicPr>
          <p:nvPr/>
        </p:nvPicPr>
        <p:blipFill rotWithShape="1">
          <a:blip r:embed="rId2">
            <a:extLst/>
          </a:blip>
          <a:srcRect r="11932"/>
          <a:stretch/>
        </p:blipFill>
        <p:spPr>
          <a:xfrm>
            <a:off x="0" y="-12918"/>
            <a:ext cx="13004800" cy="9858270"/>
          </a:xfrm>
          <a:prstGeom prst="rect">
            <a:avLst/>
          </a:prstGeom>
          <a:ln w="3175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-97858" y="-51934"/>
            <a:ext cx="13102658" cy="10000319"/>
          </a:xfrm>
          <a:prstGeom prst="rect">
            <a:avLst/>
          </a:prstGeom>
          <a:solidFill>
            <a:srgbClr val="000000">
              <a:alpha val="24612"/>
            </a:srgb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2315521" y="4932476"/>
            <a:ext cx="8373759" cy="346767"/>
          </a:xfrm>
          <a:prstGeom prst="rect">
            <a:avLst/>
          </a:prstGeom>
          <a:solidFill>
            <a:schemeClr val="accent5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154" name="le-wagon-square-rounded-5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5563" y="7167163"/>
            <a:ext cx="1413675" cy="1413675"/>
          </a:xfrm>
          <a:prstGeom prst="rect">
            <a:avLst/>
          </a:prstGeom>
          <a:ln w="3175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2242560" y="3968877"/>
            <a:ext cx="8519681" cy="2532316"/>
          </a:xfrm>
          <a:prstGeom prst="rect">
            <a:avLst/>
          </a:prstGeom>
          <a:ln w="3175">
            <a:miter lim="400000"/>
          </a:ln>
          <a:effectLst>
            <a:outerShdw blurRad="76200" dist="25400" dir="5400000" rotWithShape="0">
              <a:srgbClr val="000000">
                <a:alpha val="3898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defTabSz="587022">
              <a:lnSpc>
                <a:spcPct val="120000"/>
              </a:lnSpc>
              <a:defRPr sz="7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Bring technical skills </a:t>
            </a:r>
          </a:p>
          <a:p>
            <a:pPr defTabSz="587022">
              <a:lnSpc>
                <a:spcPct val="120000"/>
              </a:lnSpc>
              <a:defRPr sz="7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sz="6600" dirty="0"/>
              <a:t>to creative people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3331506" y="1003300"/>
            <a:ext cx="6135371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A</a:t>
            </a:r>
            <a:r>
              <a:rPr>
                <a:solidFill>
                  <a:srgbClr val="000000"/>
                </a:solidFill>
              </a:rPr>
              <a:t>bsolute position</a:t>
            </a:r>
          </a:p>
        </p:txBody>
      </p:sp>
      <p:sp>
        <p:nvSpPr>
          <p:cNvPr id="307" name="Shape 307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1785210" y="3941233"/>
            <a:ext cx="10321433" cy="1600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marL="617361" indent="-617361" algn="l">
              <a:buSzPct val="75000"/>
              <a:buChar char="-"/>
              <a:defRPr sz="5000"/>
            </a:pPr>
            <a:r>
              <a:t>Offset from 1st positioned parent</a:t>
            </a:r>
          </a:p>
          <a:p>
            <a:pPr marL="617361" indent="-617361" algn="l">
              <a:buSzPct val="75000"/>
              <a:buChar char="-"/>
              <a:defRPr sz="5000"/>
            </a:pPr>
            <a:r>
              <a:t>If no pinned parent =&gt; body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1760643" y="1003300"/>
            <a:ext cx="927709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elative / </a:t>
            </a:r>
            <a:r>
              <a:t>A</a:t>
            </a:r>
            <a:r>
              <a:rPr>
                <a:solidFill>
                  <a:srgbClr val="000000"/>
                </a:solidFill>
              </a:rPr>
              <a:t>bsolute pattern</a:t>
            </a:r>
          </a:p>
        </p:txBody>
      </p:sp>
      <p:sp>
        <p:nvSpPr>
          <p:cNvPr id="311" name="Shape 311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1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543" y="3230226"/>
            <a:ext cx="11274991" cy="376993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/>
        </p:nvSpPr>
        <p:spPr>
          <a:xfrm>
            <a:off x="1760643" y="1003300"/>
            <a:ext cx="927709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elative / </a:t>
            </a:r>
            <a:r>
              <a:t>A</a:t>
            </a:r>
            <a:r>
              <a:rPr>
                <a:solidFill>
                  <a:srgbClr val="000000"/>
                </a:solidFill>
              </a:rPr>
              <a:t>bsolute pattern</a:t>
            </a:r>
          </a:p>
        </p:txBody>
      </p:sp>
      <p:sp>
        <p:nvSpPr>
          <p:cNvPr id="315" name="Shape 315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1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8907" y="3326623"/>
            <a:ext cx="11179165" cy="370548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/>
        </p:nvSpPr>
        <p:spPr>
          <a:xfrm>
            <a:off x="1760643" y="1003300"/>
            <a:ext cx="927709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elative / </a:t>
            </a:r>
            <a:r>
              <a:t>A</a:t>
            </a:r>
            <a:r>
              <a:rPr>
                <a:solidFill>
                  <a:srgbClr val="000000"/>
                </a:solidFill>
              </a:rPr>
              <a:t>bsolute pattern</a:t>
            </a:r>
          </a:p>
        </p:txBody>
      </p:sp>
      <p:sp>
        <p:nvSpPr>
          <p:cNvPr id="319" name="Shape 319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2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398" y="3134469"/>
            <a:ext cx="11509263" cy="393310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1760643" y="1003300"/>
            <a:ext cx="927709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elative / </a:t>
            </a:r>
            <a:r>
              <a:t>A</a:t>
            </a:r>
            <a:r>
              <a:rPr>
                <a:solidFill>
                  <a:srgbClr val="000000"/>
                </a:solidFill>
              </a:rPr>
              <a:t>bsolute pattern</a:t>
            </a:r>
          </a:p>
        </p:txBody>
      </p:sp>
      <p:sp>
        <p:nvSpPr>
          <p:cNvPr id="323" name="Shape 323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2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0545" y="3250690"/>
            <a:ext cx="11470789" cy="375428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760643" y="1003300"/>
            <a:ext cx="927709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elative / </a:t>
            </a:r>
            <a:r>
              <a:t>A</a:t>
            </a:r>
            <a:r>
              <a:rPr>
                <a:solidFill>
                  <a:srgbClr val="000000"/>
                </a:solidFill>
              </a:rPr>
              <a:t>bsolute pattern</a:t>
            </a:r>
          </a:p>
        </p:txBody>
      </p:sp>
      <p:sp>
        <p:nvSpPr>
          <p:cNvPr id="327" name="Shape 327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3117850"/>
            <a:ext cx="7620000" cy="4025900"/>
          </a:xfrm>
          <a:prstGeom prst="rect">
            <a:avLst/>
          </a:prstGeom>
          <a:ln w="3175">
            <a:miter lim="400000"/>
          </a:ln>
        </p:spPr>
      </p:pic>
      <p:sp>
        <p:nvSpPr>
          <p:cNvPr id="329" name="Shape 329"/>
          <p:cNvSpPr/>
          <p:nvPr/>
        </p:nvSpPr>
        <p:spPr>
          <a:xfrm>
            <a:off x="5452491" y="2044700"/>
            <a:ext cx="2099819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/>
            </a:lvl1pPr>
          </a:lstStyle>
          <a:p>
            <a:r>
              <a:t>card design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1760643" y="1003300"/>
            <a:ext cx="927709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elative / </a:t>
            </a:r>
            <a:r>
              <a:t>A</a:t>
            </a:r>
            <a:r>
              <a:rPr>
                <a:solidFill>
                  <a:srgbClr val="000000"/>
                </a:solidFill>
              </a:rPr>
              <a:t>bsolute pattern</a:t>
            </a:r>
          </a:p>
        </p:txBody>
      </p:sp>
      <p:sp>
        <p:nvSpPr>
          <p:cNvPr id="332" name="Shape 332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3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2376" y="3756204"/>
            <a:ext cx="7154048" cy="2495192"/>
          </a:xfrm>
          <a:prstGeom prst="rect">
            <a:avLst/>
          </a:prstGeom>
          <a:ln w="3175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5287708" y="2044700"/>
            <a:ext cx="2429384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/>
            </a:lvl1pPr>
          </a:lstStyle>
          <a:p>
            <a:r>
              <a:t>badge design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2772960" y="1003300"/>
            <a:ext cx="725246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 - Vocabulary</a:t>
            </a:r>
          </a:p>
        </p:txBody>
      </p:sp>
      <p:sp>
        <p:nvSpPr>
          <p:cNvPr id="337" name="Shape 337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3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5200" y="2608689"/>
            <a:ext cx="8854400" cy="493934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5016669" y="1003300"/>
            <a:ext cx="276504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</a:t>
            </a:r>
          </a:p>
        </p:txBody>
      </p:sp>
      <p:sp>
        <p:nvSpPr>
          <p:cNvPr id="341" name="Shape 341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4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791" y="2591129"/>
            <a:ext cx="12605198" cy="443087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5016669" y="1003300"/>
            <a:ext cx="276504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</a:t>
            </a:r>
          </a:p>
        </p:txBody>
      </p:sp>
      <p:sp>
        <p:nvSpPr>
          <p:cNvPr id="345" name="Shape 345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4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848" y="3152288"/>
            <a:ext cx="12687104" cy="344902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batch_18.jpg"/>
          <p:cNvPicPr>
            <a:picLocks noChangeAspect="1"/>
          </p:cNvPicPr>
          <p:nvPr/>
        </p:nvPicPr>
        <p:blipFill>
          <a:blip r:embed="rId2">
            <a:extLst/>
          </a:blip>
          <a:srcRect l="25073"/>
          <a:stretch>
            <a:fillRect/>
          </a:stretch>
        </p:blipFill>
        <p:spPr>
          <a:xfrm>
            <a:off x="-24931" y="5959985"/>
            <a:ext cx="9800268" cy="3828030"/>
          </a:xfrm>
          <a:prstGeom prst="rect">
            <a:avLst/>
          </a:prstGeom>
          <a:ln w="3175">
            <a:miter lim="400000"/>
          </a:ln>
        </p:spPr>
      </p:pic>
      <p:pic>
        <p:nvPicPr>
          <p:cNvPr id="158" name="students_working_in_brussels_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6875" y="3436489"/>
            <a:ext cx="4187922" cy="2791266"/>
          </a:xfrm>
          <a:prstGeom prst="rect">
            <a:avLst/>
          </a:prstGeom>
          <a:ln w="3175">
            <a:miter lim="400000"/>
          </a:ln>
        </p:spPr>
      </p:pic>
      <p:pic>
        <p:nvPicPr>
          <p:cNvPr id="159" name="brussels_1.jpg"/>
          <p:cNvPicPr>
            <a:picLocks noChangeAspect="1"/>
          </p:cNvPicPr>
          <p:nvPr/>
        </p:nvPicPr>
        <p:blipFill>
          <a:blip r:embed="rId4">
            <a:extLst/>
          </a:blip>
          <a:srcRect r="41233"/>
          <a:stretch>
            <a:fillRect/>
          </a:stretch>
        </p:blipFill>
        <p:spPr>
          <a:xfrm>
            <a:off x="9887184" y="-73841"/>
            <a:ext cx="3152148" cy="3570288"/>
          </a:xfrm>
          <a:prstGeom prst="rect">
            <a:avLst/>
          </a:prstGeom>
          <a:ln w="3175">
            <a:miter lim="400000"/>
          </a:ln>
        </p:spPr>
      </p:pic>
      <p:pic>
        <p:nvPicPr>
          <p:cNvPr id="160" name="class_8-small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42224" y="-79118"/>
            <a:ext cx="5362749" cy="3580841"/>
          </a:xfrm>
          <a:prstGeom prst="rect">
            <a:avLst/>
          </a:prstGeom>
          <a:ln w="3175">
            <a:miter lim="400000"/>
          </a:ln>
        </p:spPr>
      </p:pic>
      <p:pic>
        <p:nvPicPr>
          <p:cNvPr id="161" name="students_in_amst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110573" y="-36477"/>
            <a:ext cx="4660745" cy="3495560"/>
          </a:xfrm>
          <a:prstGeom prst="rect">
            <a:avLst/>
          </a:prstGeom>
          <a:ln w="3175">
            <a:miter lim="400000"/>
          </a:ln>
        </p:spPr>
      </p:pic>
      <p:pic>
        <p:nvPicPr>
          <p:cNvPr id="162" name="carolien_coding_amsterdam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908627" y="3434867"/>
            <a:ext cx="2095883" cy="2794510"/>
          </a:xfrm>
          <a:prstGeom prst="rect">
            <a:avLst/>
          </a:prstGeom>
          <a:ln w="3175">
            <a:miter lim="400000"/>
          </a:ln>
        </p:spPr>
      </p:pic>
      <p:pic>
        <p:nvPicPr>
          <p:cNvPr id="163" name="class_fight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731653" y="3434867"/>
            <a:ext cx="4192790" cy="2794510"/>
          </a:xfrm>
          <a:prstGeom prst="rect">
            <a:avLst/>
          </a:prstGeom>
          <a:ln w="3175">
            <a:miter lim="400000"/>
          </a:ln>
        </p:spPr>
      </p:pic>
      <p:pic>
        <p:nvPicPr>
          <p:cNvPr id="164" name="aron_coding_amsterdam.jpg"/>
          <p:cNvPicPr>
            <a:picLocks noChangeAspect="1"/>
          </p:cNvPicPr>
          <p:nvPr/>
        </p:nvPicPr>
        <p:blipFill>
          <a:blip r:embed="rId9">
            <a:extLst/>
          </a:blip>
          <a:srcRect r="40563" b="16967"/>
          <a:stretch>
            <a:fillRect/>
          </a:stretch>
        </p:blipFill>
        <p:spPr>
          <a:xfrm>
            <a:off x="9617828" y="6228074"/>
            <a:ext cx="3407644" cy="3570338"/>
          </a:xfrm>
          <a:prstGeom prst="rect">
            <a:avLst/>
          </a:prstGeom>
          <a:ln w="3175">
            <a:miter lim="400000"/>
          </a:ln>
        </p:spPr>
      </p:pic>
      <p:pic>
        <p:nvPicPr>
          <p:cNvPr id="165" name="pair_programming_students_bis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019602" y="3434915"/>
            <a:ext cx="3725884" cy="2794414"/>
          </a:xfrm>
          <a:prstGeom prst="rect">
            <a:avLst/>
          </a:prstGeom>
          <a:ln w="3175">
            <a:miter lim="400000"/>
          </a:ln>
        </p:spPr>
      </p:pic>
      <p:pic>
        <p:nvPicPr>
          <p:cNvPr id="166" name="le-wagon-square-rounded-500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071024" y="7943574"/>
            <a:ext cx="1284704" cy="128470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5016669" y="1003300"/>
            <a:ext cx="276504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</a:t>
            </a:r>
          </a:p>
        </p:txBody>
      </p:sp>
      <p:sp>
        <p:nvSpPr>
          <p:cNvPr id="349" name="Shape 349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5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3137474"/>
            <a:ext cx="12514872" cy="33476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5016669" y="1003300"/>
            <a:ext cx="276504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</a:t>
            </a:r>
          </a:p>
        </p:txBody>
      </p:sp>
      <p:sp>
        <p:nvSpPr>
          <p:cNvPr id="353" name="Shape 353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3147204"/>
            <a:ext cx="12651886" cy="343945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5016669" y="1003300"/>
            <a:ext cx="276504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</a:t>
            </a:r>
          </a:p>
        </p:txBody>
      </p:sp>
      <p:sp>
        <p:nvSpPr>
          <p:cNvPr id="357" name="Shape 357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5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635" y="3134945"/>
            <a:ext cx="12367349" cy="432424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3454950" y="1003300"/>
            <a:ext cx="588848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 example</a:t>
            </a:r>
          </a:p>
        </p:txBody>
      </p:sp>
      <p:sp>
        <p:nvSpPr>
          <p:cNvPr id="361" name="Shape 361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62" name="product-hu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4707" y="3330632"/>
            <a:ext cx="13554215" cy="3059070"/>
          </a:xfrm>
          <a:prstGeom prst="rect">
            <a:avLst/>
          </a:prstGeom>
          <a:ln w="3175">
            <a:miter lim="400000"/>
          </a:ln>
        </p:spPr>
      </p:pic>
      <p:sp>
        <p:nvSpPr>
          <p:cNvPr id="363" name="Shape 363"/>
          <p:cNvSpPr/>
          <p:nvPr/>
        </p:nvSpPr>
        <p:spPr>
          <a:xfrm>
            <a:off x="3104387" y="1816100"/>
            <a:ext cx="679602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3000"/>
            </a:pPr>
            <a:r>
              <a:t>Banner design </a:t>
            </a:r>
            <a:br/>
            <a:r>
              <a:t>(centering on horizontal &amp; vertical axis)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3454950" y="1003300"/>
            <a:ext cx="588848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 example</a:t>
            </a:r>
          </a:p>
        </p:txBody>
      </p:sp>
      <p:sp>
        <p:nvSpPr>
          <p:cNvPr id="366" name="Shape 366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5551741" y="2044700"/>
            <a:ext cx="1901318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/>
            </a:lvl1pPr>
          </a:lstStyle>
          <a:p>
            <a:r>
              <a:t>tab design</a:t>
            </a:r>
          </a:p>
        </p:txBody>
      </p:sp>
      <p:pic>
        <p:nvPicPr>
          <p:cNvPr id="368" name="product-hu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51372" y="5021238"/>
            <a:ext cx="18615544" cy="90492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3454950" y="1003300"/>
            <a:ext cx="588848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 example</a:t>
            </a:r>
          </a:p>
        </p:txBody>
      </p:sp>
      <p:sp>
        <p:nvSpPr>
          <p:cNvPr id="371" name="Shape 371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72" name="Screen Shot 2016-01-05 at 15.21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8251" y="2697756"/>
            <a:ext cx="9308298" cy="5805888"/>
          </a:xfrm>
          <a:prstGeom prst="rect">
            <a:avLst/>
          </a:prstGeom>
          <a:ln w="3175">
            <a:miter lim="400000"/>
          </a:ln>
        </p:spPr>
      </p:pic>
      <p:sp>
        <p:nvSpPr>
          <p:cNvPr id="373" name="Shape 373"/>
          <p:cNvSpPr/>
          <p:nvPr/>
        </p:nvSpPr>
        <p:spPr>
          <a:xfrm>
            <a:off x="5150167" y="2044700"/>
            <a:ext cx="2704466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/>
            </a:lvl1pPr>
          </a:lstStyle>
          <a:p>
            <a:r>
              <a:t>list item design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/>
        </p:nvSpPr>
        <p:spPr>
          <a:xfrm>
            <a:off x="4125002" y="2197100"/>
            <a:ext cx="3532379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S</a:t>
            </a:r>
            <a:r>
              <a:rPr>
                <a:solidFill>
                  <a:srgbClr val="000000"/>
                </a:solidFill>
              </a:rPr>
              <a:t>mall gift </a:t>
            </a:r>
          </a:p>
        </p:txBody>
      </p:sp>
      <p:sp>
        <p:nvSpPr>
          <p:cNvPr id="376" name="Shape 376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2024824" y="3160183"/>
            <a:ext cx="8955152" cy="762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500" u="sng">
                <a:solidFill>
                  <a:schemeClr val="accent1">
                    <a:satOff val="-3355"/>
                    <a:lumOff val="26614"/>
                  </a:schemeClr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lewagon.github.io/ui-components/</a:t>
            </a:r>
          </a:p>
        </p:txBody>
      </p:sp>
      <p:sp>
        <p:nvSpPr>
          <p:cNvPr id="378" name="Shape 378"/>
          <p:cNvSpPr/>
          <p:nvPr/>
        </p:nvSpPr>
        <p:spPr>
          <a:xfrm>
            <a:off x="4652814" y="5486400"/>
            <a:ext cx="3631439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G</a:t>
            </a:r>
            <a:r>
              <a:rPr>
                <a:solidFill>
                  <a:srgbClr val="000000"/>
                </a:solidFill>
              </a:rPr>
              <a:t>o further</a:t>
            </a:r>
          </a:p>
        </p:txBody>
      </p:sp>
      <p:sp>
        <p:nvSpPr>
          <p:cNvPr id="379" name="Shape 379"/>
          <p:cNvSpPr/>
          <p:nvPr/>
        </p:nvSpPr>
        <p:spPr>
          <a:xfrm>
            <a:off x="-1520695" y="6493933"/>
            <a:ext cx="16046190" cy="762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4500" u="sng">
                <a:solidFill>
                  <a:schemeClr val="accent1">
                    <a:satOff val="-3355"/>
                    <a:lumOff val="26614"/>
                  </a:schemeClr>
                </a:solidFill>
                <a:hlinkClick r:id="rId3"/>
              </a:defRPr>
            </a:lvl1pPr>
          </a:lstStyle>
          <a:p>
            <a:r>
              <a:rPr>
                <a:hlinkClick r:id="rId3"/>
              </a:rPr>
              <a:t>http://lewagon.com/shanghai</a:t>
            </a:r>
          </a:p>
        </p:txBody>
      </p:sp>
      <p:pic>
        <p:nvPicPr>
          <p:cNvPr id="380" name="meetup-ui-component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78750" y="2062224"/>
            <a:ext cx="1003300" cy="10033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8485" y="6938709"/>
            <a:ext cx="2451508" cy="2451508"/>
          </a:xfrm>
          <a:prstGeom prst="rect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3" name="Picture 12" descr="17467548caa9db07dd9c425d6f4ee96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824" y="7109048"/>
            <a:ext cx="2109632" cy="2109632"/>
          </a:xfrm>
          <a:prstGeom prst="rect">
            <a:avLst/>
          </a:prstGeom>
        </p:spPr>
      </p:pic>
      <p:pic>
        <p:nvPicPr>
          <p:cNvPr id="3" name="Picture 2" descr="WeChat 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92" y="634704"/>
            <a:ext cx="12573000" cy="6985000"/>
          </a:xfrm>
          <a:prstGeom prst="rect">
            <a:avLst/>
          </a:prstGeom>
        </p:spPr>
      </p:pic>
      <p:pic>
        <p:nvPicPr>
          <p:cNvPr id="1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28612" y="7852123"/>
            <a:ext cx="2547577" cy="46635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972946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/>
        </p:nvSpPr>
        <p:spPr>
          <a:xfrm>
            <a:off x="3918457" y="5537200"/>
            <a:ext cx="5167885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T</a:t>
            </a:r>
            <a:r>
              <a:rPr>
                <a:solidFill>
                  <a:srgbClr val="000000"/>
                </a:solidFill>
              </a:rPr>
              <a:t>hank you!</a:t>
            </a:r>
          </a:p>
        </p:txBody>
      </p:sp>
      <p:pic>
        <p:nvPicPr>
          <p:cNvPr id="383" name="QR co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2746" y="2929812"/>
            <a:ext cx="2539308" cy="253930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6759" y="8392297"/>
            <a:ext cx="2431282" cy="445062"/>
          </a:xfrm>
          <a:prstGeom prst="rect">
            <a:avLst/>
          </a:prstGeom>
          <a:ln w="3175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5161023" y="3273525"/>
            <a:ext cx="5466453" cy="22707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rPr lang="fr-FR" dirty="0" smtClean="0">
                <a:solidFill>
                  <a:schemeClr val="bg1"/>
                </a:solidFill>
              </a:rPr>
              <a:t> HTML/CSS </a:t>
            </a:r>
            <a:r>
              <a:rPr lang="fr-FR" dirty="0" smtClean="0">
                <a:solidFill>
                  <a:srgbClr val="FFD63E"/>
                </a:solidFill>
              </a:rPr>
              <a:t>introduction</a:t>
            </a:r>
            <a:endParaRPr lang="fr-FR" dirty="0" smtClean="0">
              <a:solidFill>
                <a:srgbClr val="FFD63E"/>
              </a:solidFill>
            </a:endParaRPr>
          </a:p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rPr dirty="0" smtClean="0">
                <a:solidFill>
                  <a:srgbClr val="FFFFFF"/>
                </a:solidFill>
              </a:rPr>
              <a:t> </a:t>
            </a:r>
            <a:r>
              <a:rPr dirty="0"/>
              <a:t>Technical workflow </a:t>
            </a:r>
            <a:r>
              <a:rPr dirty="0">
                <a:solidFill>
                  <a:srgbClr val="FFD63E"/>
                </a:solidFill>
              </a:rPr>
              <a:t>in Startups</a:t>
            </a:r>
          </a:p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rPr dirty="0"/>
              <a:t> Git &amp; GitHub </a:t>
            </a:r>
            <a:r>
              <a:rPr dirty="0">
                <a:solidFill>
                  <a:srgbClr val="FFD63E"/>
                </a:solidFill>
              </a:rPr>
              <a:t>for Beginners</a:t>
            </a:r>
          </a:p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rPr dirty="0">
                <a:solidFill>
                  <a:srgbClr val="FFFFFF"/>
                </a:solidFill>
              </a:rPr>
              <a:t> </a:t>
            </a:r>
            <a:r>
              <a:rPr dirty="0"/>
              <a:t>Product specs </a:t>
            </a:r>
            <a:r>
              <a:rPr dirty="0">
                <a:solidFill>
                  <a:srgbClr val="FFD63E"/>
                </a:solidFill>
              </a:rPr>
              <a:t>101</a:t>
            </a:r>
          </a:p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rPr dirty="0">
                <a:solidFill>
                  <a:srgbClr val="FFFFFF"/>
                </a:solidFill>
              </a:rPr>
              <a:t> </a:t>
            </a:r>
            <a:r>
              <a:rPr dirty="0"/>
              <a:t>Launch your product: </a:t>
            </a:r>
            <a:r>
              <a:rPr dirty="0">
                <a:solidFill>
                  <a:srgbClr val="FFD63E"/>
                </a:solidFill>
              </a:rPr>
              <a:t>Tools &amp; Metrics</a:t>
            </a:r>
          </a:p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rPr dirty="0">
                <a:solidFill>
                  <a:srgbClr val="FFFFFF"/>
                </a:solidFill>
              </a:rPr>
              <a:t> </a:t>
            </a:r>
            <a:r>
              <a:rPr dirty="0"/>
              <a:t>Sketch UI Design</a:t>
            </a:r>
            <a:r>
              <a:rPr dirty="0">
                <a:solidFill>
                  <a:srgbClr val="FFD63E"/>
                </a:solidFill>
              </a:rPr>
              <a:t> Crash Course</a:t>
            </a:r>
          </a:p>
        </p:txBody>
      </p:sp>
      <p:sp>
        <p:nvSpPr>
          <p:cNvPr id="171" name="Shape 171"/>
          <p:cNvSpPr/>
          <p:nvPr/>
        </p:nvSpPr>
        <p:spPr>
          <a:xfrm>
            <a:off x="3307029" y="1940446"/>
            <a:ext cx="6390742" cy="8407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0320" tIns="20320" rIns="20320" bIns="20320" anchor="ctr">
            <a:spAutoFit/>
          </a:bodyPr>
          <a:lstStyle>
            <a:lvl1pPr defTabSz="415431">
              <a:defRPr sz="46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dirty="0"/>
              <a:t>Community Workshops</a:t>
            </a:r>
          </a:p>
        </p:txBody>
      </p:sp>
      <p:sp>
        <p:nvSpPr>
          <p:cNvPr id="177" name="Shape 177"/>
          <p:cNvSpPr/>
          <p:nvPr/>
        </p:nvSpPr>
        <p:spPr>
          <a:xfrm>
            <a:off x="3544602" y="3627984"/>
            <a:ext cx="1475343" cy="4351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dirty="0"/>
              <a:t>Tue 06 Dec</a:t>
            </a:r>
          </a:p>
        </p:txBody>
      </p:sp>
      <p:sp>
        <p:nvSpPr>
          <p:cNvPr id="178" name="Shape 178"/>
          <p:cNvSpPr/>
          <p:nvPr/>
        </p:nvSpPr>
        <p:spPr>
          <a:xfrm>
            <a:off x="3518897" y="3989205"/>
            <a:ext cx="1501048" cy="4351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dirty="0"/>
              <a:t>Thu 08 Dec</a:t>
            </a:r>
          </a:p>
        </p:txBody>
      </p:sp>
      <p:sp>
        <p:nvSpPr>
          <p:cNvPr id="179" name="Shape 179"/>
          <p:cNvSpPr/>
          <p:nvPr/>
        </p:nvSpPr>
        <p:spPr>
          <a:xfrm>
            <a:off x="3544602" y="4386862"/>
            <a:ext cx="1475343" cy="4351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dirty="0"/>
              <a:t>Tue 13 Dec</a:t>
            </a:r>
          </a:p>
        </p:txBody>
      </p:sp>
      <p:sp>
        <p:nvSpPr>
          <p:cNvPr id="180" name="Shape 180"/>
          <p:cNvSpPr/>
          <p:nvPr/>
        </p:nvSpPr>
        <p:spPr>
          <a:xfrm>
            <a:off x="3606629" y="4766651"/>
            <a:ext cx="1413316" cy="4351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dirty="0"/>
              <a:t>Tue 10 Jan</a:t>
            </a:r>
          </a:p>
        </p:txBody>
      </p:sp>
      <p:sp>
        <p:nvSpPr>
          <p:cNvPr id="181" name="Shape 181"/>
          <p:cNvSpPr/>
          <p:nvPr/>
        </p:nvSpPr>
        <p:spPr>
          <a:xfrm>
            <a:off x="3606629" y="5133190"/>
            <a:ext cx="1413316" cy="4351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dirty="0"/>
              <a:t>Tue 17 Jan</a:t>
            </a:r>
          </a:p>
        </p:txBody>
      </p:sp>
      <p:pic>
        <p:nvPicPr>
          <p:cNvPr id="182" name="QR cod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86759" y="6245137"/>
            <a:ext cx="2539309" cy="2539308"/>
          </a:xfrm>
          <a:prstGeom prst="rect">
            <a:avLst/>
          </a:prstGeom>
          <a:ln w="3175">
            <a:miter lim="400000"/>
          </a:ln>
        </p:spPr>
      </p:pic>
      <p:sp>
        <p:nvSpPr>
          <p:cNvPr id="17" name="Shape 177"/>
          <p:cNvSpPr/>
          <p:nvPr/>
        </p:nvSpPr>
        <p:spPr>
          <a:xfrm>
            <a:off x="3413523" y="3307479"/>
            <a:ext cx="1606422" cy="3932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fr-FR" dirty="0" smtClean="0"/>
              <a:t>Mo</a:t>
            </a:r>
            <a:r>
              <a:rPr lang="fr-FR" dirty="0"/>
              <a:t>n</a:t>
            </a:r>
            <a:r>
              <a:rPr dirty="0" smtClean="0"/>
              <a:t> 0</a:t>
            </a:r>
            <a:r>
              <a:rPr lang="fr-FR" dirty="0" smtClean="0"/>
              <a:t>5</a:t>
            </a:r>
            <a:r>
              <a:rPr dirty="0" smtClean="0"/>
              <a:t> </a:t>
            </a:r>
            <a:r>
              <a:rPr dirty="0"/>
              <a:t>Dec</a:t>
            </a:r>
          </a:p>
        </p:txBody>
      </p:sp>
      <p:pic>
        <p:nvPicPr>
          <p:cNvPr id="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8612" y="1326206"/>
            <a:ext cx="2547577" cy="46635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1166825" y="3251200"/>
            <a:ext cx="10671150" cy="3251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10400">
                <a:solidFill>
                  <a:srgbClr val="FFFFFF"/>
                </a:solidFill>
              </a:defRPr>
            </a:pPr>
            <a:r>
              <a:t>CSS components</a:t>
            </a:r>
          </a:p>
          <a:p>
            <a:pPr>
              <a:defRPr sz="10400">
                <a:solidFill>
                  <a:srgbClr val="FFFFFF"/>
                </a:solidFill>
              </a:defRPr>
            </a:pPr>
            <a:r>
              <a:t>design</a:t>
            </a:r>
          </a:p>
        </p:txBody>
      </p:sp>
      <p:pic>
        <p:nvPicPr>
          <p:cNvPr id="1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0951" y="8115320"/>
            <a:ext cx="4102898" cy="75106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3400034" y="2989579"/>
            <a:ext cx="6815837" cy="42824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lnSpc>
                <a:spcPct val="120000"/>
              </a:lnSpc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C</a:t>
            </a:r>
            <a:r>
              <a:rPr>
                <a:solidFill>
                  <a:srgbClr val="000000"/>
                </a:solidFill>
              </a:rPr>
              <a:t>omponents 101</a:t>
            </a:r>
          </a:p>
          <a:p>
            <a:pPr algn="l">
              <a:lnSpc>
                <a:spcPct val="120000"/>
              </a:lnSpc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E</a:t>
            </a:r>
            <a:r>
              <a:rPr>
                <a:solidFill>
                  <a:srgbClr val="000000"/>
                </a:solidFill>
              </a:rPr>
              <a:t>asy CSS tricks</a:t>
            </a:r>
          </a:p>
          <a:p>
            <a:pPr algn="l">
              <a:lnSpc>
                <a:spcPct val="120000"/>
              </a:lnSpc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A</a:t>
            </a:r>
            <a:r>
              <a:rPr>
                <a:solidFill>
                  <a:srgbClr val="000000"/>
                </a:solidFill>
              </a:rPr>
              <a:t>dvanced patterns</a:t>
            </a:r>
          </a:p>
        </p:txBody>
      </p:sp>
      <p:sp>
        <p:nvSpPr>
          <p:cNvPr id="188" name="Shape 188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2367873" y="2429933"/>
            <a:ext cx="8793989" cy="4953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U</a:t>
            </a:r>
            <a:r>
              <a:rPr>
                <a:solidFill>
                  <a:srgbClr val="000000"/>
                </a:solidFill>
              </a:rPr>
              <a:t>I components</a:t>
            </a:r>
          </a:p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==</a:t>
            </a:r>
          </a:p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E</a:t>
            </a:r>
            <a:r>
              <a:rPr>
                <a:solidFill>
                  <a:srgbClr val="000000"/>
                </a:solidFill>
              </a:rPr>
              <a:t>lementary blocks</a:t>
            </a:r>
          </a:p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of app design</a:t>
            </a:r>
          </a:p>
        </p:txBody>
      </p:sp>
      <p:sp>
        <p:nvSpPr>
          <p:cNvPr id="191" name="Shape 191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ng"/>
          <p:cNvPicPr>
            <a:picLocks noChangeAspect="1"/>
          </p:cNvPicPr>
          <p:nvPr/>
        </p:nvPicPr>
        <p:blipFill>
          <a:blip r:embed="rId2">
            <a:alphaModFix amt="8899"/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3175">
            <a:miter lim="400000"/>
          </a:ln>
        </p:spPr>
      </p:pic>
      <p:sp>
        <p:nvSpPr>
          <p:cNvPr id="194" name="Shape 194"/>
          <p:cNvSpPr/>
          <p:nvPr/>
        </p:nvSpPr>
        <p:spPr>
          <a:xfrm>
            <a:off x="1540298" y="1944798"/>
            <a:ext cx="10364471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5 to 10 components</a:t>
            </a:r>
            <a:r>
              <a:rPr>
                <a:solidFill>
                  <a:srgbClr val="000000"/>
                </a:solidFill>
              </a:rPr>
              <a:t> to master</a:t>
            </a:r>
          </a:p>
        </p:txBody>
      </p:sp>
      <p:sp>
        <p:nvSpPr>
          <p:cNvPr id="195" name="Shape 195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 rot="5400000">
            <a:off x="5383774" y="4214415"/>
            <a:ext cx="1983252" cy="433785"/>
          </a:xfrm>
          <a:prstGeom prst="rightArrow">
            <a:avLst>
              <a:gd name="adj1" fmla="val 32000"/>
              <a:gd name="adj2" fmla="val 187374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2640965" y="5875866"/>
            <a:ext cx="8230871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90% </a:t>
            </a:r>
            <a:r>
              <a:rPr>
                <a:solidFill>
                  <a:srgbClr val="000000"/>
                </a:solidFill>
              </a:rPr>
              <a:t>of your app design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363636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363636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363636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334</Words>
  <Application>Microsoft Macintosh PowerPoint</Application>
  <PresentationFormat>Custom</PresentationFormat>
  <Paragraphs>112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Thibault Genaitay</cp:lastModifiedBy>
  <cp:revision>7</cp:revision>
  <dcterms:modified xsi:type="dcterms:W3CDTF">2016-11-29T03:12:49Z</dcterms:modified>
</cp:coreProperties>
</file>